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6" r:id="rId4"/>
    <p:sldId id="258" r:id="rId5"/>
    <p:sldId id="259" r:id="rId6"/>
    <p:sldId id="260" r:id="rId7"/>
    <p:sldId id="261" r:id="rId8"/>
    <p:sldId id="262" r:id="rId9"/>
    <p:sldId id="263" r:id="rId10"/>
    <p:sldId id="264" r:id="rId11"/>
    <p:sldId id="265"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13" d="100"/>
          <a:sy n="113" d="100"/>
        </p:scale>
        <p:origin x="474" y="10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E280AA0-F32F-417C-8537-790F8F9A6FD5}" type="datetimeFigureOut">
              <a:rPr lang="ar-IQ" smtClean="0"/>
              <a:pPr/>
              <a:t>03/01/1443</a:t>
            </a:fld>
            <a:endParaRPr lang="ar-IQ"/>
          </a:p>
        </p:txBody>
      </p:sp>
      <p:sp>
        <p:nvSpPr>
          <p:cNvPr id="5" name="Footer Placeholder 4"/>
          <p:cNvSpPr>
            <a:spLocks noGrp="1"/>
          </p:cNvSpPr>
          <p:nvPr>
            <p:ph type="ftr" sz="quarter" idx="11"/>
          </p:nvPr>
        </p:nvSpPr>
        <p:spPr/>
        <p:txBody>
          <a:bodyPr/>
          <a:lstStyle/>
          <a:p>
            <a:endParaRPr lang="ar-IQ"/>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EE8B5EAF-5C87-49D2-B899-37E675CBABA3}" type="slidenum">
              <a:rPr lang="ar-IQ" smtClean="0"/>
              <a:pPr/>
              <a:t>‹#›</a:t>
            </a:fld>
            <a:endParaRPr lang="ar-IQ"/>
          </a:p>
        </p:txBody>
      </p:sp>
    </p:spTree>
    <p:extLst>
      <p:ext uri="{BB962C8B-B14F-4D97-AF65-F5344CB8AC3E}">
        <p14:creationId xmlns:p14="http://schemas.microsoft.com/office/powerpoint/2010/main" val="33754806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AE280AA0-F32F-417C-8537-790F8F9A6FD5}" type="datetimeFigureOut">
              <a:rPr lang="ar-IQ" smtClean="0"/>
              <a:pPr/>
              <a:t>03/01/1443</a:t>
            </a:fld>
            <a:endParaRPr lang="ar-IQ"/>
          </a:p>
        </p:txBody>
      </p:sp>
      <p:sp>
        <p:nvSpPr>
          <p:cNvPr id="5" name="Footer Placeholder 4"/>
          <p:cNvSpPr>
            <a:spLocks noGrp="1"/>
          </p:cNvSpPr>
          <p:nvPr>
            <p:ph type="ftr" sz="quarter" idx="11"/>
          </p:nvPr>
        </p:nvSpPr>
        <p:spPr/>
        <p:txBody>
          <a:bodyPr/>
          <a:lstStyle/>
          <a:p>
            <a:endParaRPr lang="ar-IQ"/>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EE8B5EAF-5C87-49D2-B899-37E675CBABA3}" type="slidenum">
              <a:rPr lang="ar-IQ" smtClean="0"/>
              <a:pPr/>
              <a:t>‹#›</a:t>
            </a:fld>
            <a:endParaRPr lang="ar-IQ"/>
          </a:p>
        </p:txBody>
      </p:sp>
    </p:spTree>
    <p:extLst>
      <p:ext uri="{BB962C8B-B14F-4D97-AF65-F5344CB8AC3E}">
        <p14:creationId xmlns:p14="http://schemas.microsoft.com/office/powerpoint/2010/main" val="40666179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AE280AA0-F32F-417C-8537-790F8F9A6FD5}" type="datetimeFigureOut">
              <a:rPr lang="ar-IQ" smtClean="0"/>
              <a:pPr/>
              <a:t>03/01/1443</a:t>
            </a:fld>
            <a:endParaRPr lang="ar-IQ"/>
          </a:p>
        </p:txBody>
      </p:sp>
      <p:sp>
        <p:nvSpPr>
          <p:cNvPr id="5" name="Footer Placeholder 4"/>
          <p:cNvSpPr>
            <a:spLocks noGrp="1"/>
          </p:cNvSpPr>
          <p:nvPr>
            <p:ph type="ftr" sz="quarter" idx="11"/>
          </p:nvPr>
        </p:nvSpPr>
        <p:spPr/>
        <p:txBody>
          <a:bodyPr/>
          <a:lstStyle/>
          <a:p>
            <a:endParaRPr lang="ar-IQ"/>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EE8B5EAF-5C87-49D2-B899-37E675CBABA3}" type="slidenum">
              <a:rPr lang="ar-IQ" smtClean="0"/>
              <a:pPr/>
              <a:t>‹#›</a:t>
            </a:fld>
            <a:endParaRPr lang="ar-IQ"/>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42903301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AE280AA0-F32F-417C-8537-790F8F9A6FD5}" type="datetimeFigureOut">
              <a:rPr lang="ar-IQ" smtClean="0"/>
              <a:pPr/>
              <a:t>03/01/1443</a:t>
            </a:fld>
            <a:endParaRPr lang="ar-IQ"/>
          </a:p>
        </p:txBody>
      </p:sp>
      <p:sp>
        <p:nvSpPr>
          <p:cNvPr id="6" name="Footer Placeholder 5"/>
          <p:cNvSpPr>
            <a:spLocks noGrp="1"/>
          </p:cNvSpPr>
          <p:nvPr>
            <p:ph type="ftr" sz="quarter" idx="11"/>
          </p:nvPr>
        </p:nvSpPr>
        <p:spPr/>
        <p:txBody>
          <a:bodyPr/>
          <a:lstStyle/>
          <a:p>
            <a:endParaRPr lang="ar-IQ"/>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EE8B5EAF-5C87-49D2-B899-37E675CBABA3}" type="slidenum">
              <a:rPr lang="ar-IQ" smtClean="0"/>
              <a:pPr/>
              <a:t>‹#›</a:t>
            </a:fld>
            <a:endParaRPr lang="ar-IQ"/>
          </a:p>
        </p:txBody>
      </p:sp>
    </p:spTree>
    <p:extLst>
      <p:ext uri="{BB962C8B-B14F-4D97-AF65-F5344CB8AC3E}">
        <p14:creationId xmlns:p14="http://schemas.microsoft.com/office/powerpoint/2010/main" val="165267387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AE280AA0-F32F-417C-8537-790F8F9A6FD5}" type="datetimeFigureOut">
              <a:rPr lang="ar-IQ" smtClean="0"/>
              <a:pPr/>
              <a:t>03/01/1443</a:t>
            </a:fld>
            <a:endParaRPr lang="ar-IQ"/>
          </a:p>
        </p:txBody>
      </p:sp>
      <p:sp>
        <p:nvSpPr>
          <p:cNvPr id="6" name="Footer Placeholder 5"/>
          <p:cNvSpPr>
            <a:spLocks noGrp="1"/>
          </p:cNvSpPr>
          <p:nvPr>
            <p:ph type="ftr" sz="quarter" idx="11"/>
          </p:nvPr>
        </p:nvSpPr>
        <p:spPr/>
        <p:txBody>
          <a:bodyPr/>
          <a:lstStyle/>
          <a:p>
            <a:endParaRPr lang="ar-IQ"/>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EE8B5EAF-5C87-49D2-B899-37E675CBABA3}" type="slidenum">
              <a:rPr lang="ar-IQ" smtClean="0"/>
              <a:pPr/>
              <a:t>‹#›</a:t>
            </a:fld>
            <a:endParaRPr lang="ar-IQ"/>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71965812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AE280AA0-F32F-417C-8537-790F8F9A6FD5}" type="datetimeFigureOut">
              <a:rPr lang="ar-IQ" smtClean="0"/>
              <a:pPr/>
              <a:t>03/01/1443</a:t>
            </a:fld>
            <a:endParaRPr lang="ar-IQ"/>
          </a:p>
        </p:txBody>
      </p:sp>
      <p:sp>
        <p:nvSpPr>
          <p:cNvPr id="6" name="Footer Placeholder 5"/>
          <p:cNvSpPr>
            <a:spLocks noGrp="1"/>
          </p:cNvSpPr>
          <p:nvPr>
            <p:ph type="ftr" sz="quarter" idx="11"/>
          </p:nvPr>
        </p:nvSpPr>
        <p:spPr/>
        <p:txBody>
          <a:bodyPr/>
          <a:lstStyle/>
          <a:p>
            <a:endParaRPr lang="ar-IQ"/>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EE8B5EAF-5C87-49D2-B899-37E675CBABA3}" type="slidenum">
              <a:rPr lang="ar-IQ" smtClean="0"/>
              <a:pPr/>
              <a:t>‹#›</a:t>
            </a:fld>
            <a:endParaRPr lang="ar-IQ"/>
          </a:p>
        </p:txBody>
      </p:sp>
    </p:spTree>
    <p:extLst>
      <p:ext uri="{BB962C8B-B14F-4D97-AF65-F5344CB8AC3E}">
        <p14:creationId xmlns:p14="http://schemas.microsoft.com/office/powerpoint/2010/main" val="83363699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E280AA0-F32F-417C-8537-790F8F9A6FD5}" type="datetimeFigureOut">
              <a:rPr lang="ar-IQ" smtClean="0"/>
              <a:pPr/>
              <a:t>03/01/1443</a:t>
            </a:fld>
            <a:endParaRPr lang="ar-IQ"/>
          </a:p>
        </p:txBody>
      </p:sp>
      <p:sp>
        <p:nvSpPr>
          <p:cNvPr id="5" name="Footer Placeholder 4"/>
          <p:cNvSpPr>
            <a:spLocks noGrp="1"/>
          </p:cNvSpPr>
          <p:nvPr>
            <p:ph type="ftr" sz="quarter" idx="11"/>
          </p:nvPr>
        </p:nvSpPr>
        <p:spPr/>
        <p:txBody>
          <a:bodyPr/>
          <a:lstStyle/>
          <a:p>
            <a:endParaRPr lang="ar-IQ"/>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EE8B5EAF-5C87-49D2-B899-37E675CBABA3}" type="slidenum">
              <a:rPr lang="ar-IQ" smtClean="0"/>
              <a:pPr/>
              <a:t>‹#›</a:t>
            </a:fld>
            <a:endParaRPr lang="ar-IQ"/>
          </a:p>
        </p:txBody>
      </p:sp>
    </p:spTree>
    <p:extLst>
      <p:ext uri="{BB962C8B-B14F-4D97-AF65-F5344CB8AC3E}">
        <p14:creationId xmlns:p14="http://schemas.microsoft.com/office/powerpoint/2010/main" val="250013865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E280AA0-F32F-417C-8537-790F8F9A6FD5}" type="datetimeFigureOut">
              <a:rPr lang="ar-IQ" smtClean="0"/>
              <a:pPr/>
              <a:t>03/01/1443</a:t>
            </a:fld>
            <a:endParaRPr lang="ar-IQ"/>
          </a:p>
        </p:txBody>
      </p:sp>
      <p:sp>
        <p:nvSpPr>
          <p:cNvPr id="5" name="Footer Placeholder 4"/>
          <p:cNvSpPr>
            <a:spLocks noGrp="1"/>
          </p:cNvSpPr>
          <p:nvPr>
            <p:ph type="ftr" sz="quarter" idx="11"/>
          </p:nvPr>
        </p:nvSpPr>
        <p:spPr/>
        <p:txBody>
          <a:bodyPr/>
          <a:lstStyle/>
          <a:p>
            <a:endParaRPr lang="ar-IQ"/>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EE8B5EAF-5C87-49D2-B899-37E675CBABA3}" type="slidenum">
              <a:rPr lang="ar-IQ" smtClean="0"/>
              <a:pPr/>
              <a:t>‹#›</a:t>
            </a:fld>
            <a:endParaRPr lang="ar-IQ"/>
          </a:p>
        </p:txBody>
      </p:sp>
    </p:spTree>
    <p:extLst>
      <p:ext uri="{BB962C8B-B14F-4D97-AF65-F5344CB8AC3E}">
        <p14:creationId xmlns:p14="http://schemas.microsoft.com/office/powerpoint/2010/main" val="1109553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E280AA0-F32F-417C-8537-790F8F9A6FD5}" type="datetimeFigureOut">
              <a:rPr lang="ar-IQ" smtClean="0"/>
              <a:pPr/>
              <a:t>03/01/1443</a:t>
            </a:fld>
            <a:endParaRPr lang="ar-IQ"/>
          </a:p>
        </p:txBody>
      </p:sp>
      <p:sp>
        <p:nvSpPr>
          <p:cNvPr id="5" name="Footer Placeholder 4"/>
          <p:cNvSpPr>
            <a:spLocks noGrp="1"/>
          </p:cNvSpPr>
          <p:nvPr>
            <p:ph type="ftr" sz="quarter" idx="11"/>
          </p:nvPr>
        </p:nvSpPr>
        <p:spPr/>
        <p:txBody>
          <a:bodyPr/>
          <a:lstStyle/>
          <a:p>
            <a:endParaRPr lang="ar-IQ"/>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EE8B5EAF-5C87-49D2-B899-37E675CBABA3}" type="slidenum">
              <a:rPr lang="ar-IQ" smtClean="0"/>
              <a:pPr/>
              <a:t>‹#›</a:t>
            </a:fld>
            <a:endParaRPr lang="ar-IQ"/>
          </a:p>
        </p:txBody>
      </p:sp>
    </p:spTree>
    <p:extLst>
      <p:ext uri="{BB962C8B-B14F-4D97-AF65-F5344CB8AC3E}">
        <p14:creationId xmlns:p14="http://schemas.microsoft.com/office/powerpoint/2010/main" val="8040296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AE280AA0-F32F-417C-8537-790F8F9A6FD5}" type="datetimeFigureOut">
              <a:rPr lang="ar-IQ" smtClean="0"/>
              <a:pPr/>
              <a:t>03/01/1443</a:t>
            </a:fld>
            <a:endParaRPr lang="ar-IQ"/>
          </a:p>
        </p:txBody>
      </p:sp>
      <p:sp>
        <p:nvSpPr>
          <p:cNvPr id="5" name="Footer Placeholder 4"/>
          <p:cNvSpPr>
            <a:spLocks noGrp="1"/>
          </p:cNvSpPr>
          <p:nvPr>
            <p:ph type="ftr" sz="quarter" idx="11"/>
          </p:nvPr>
        </p:nvSpPr>
        <p:spPr/>
        <p:txBody>
          <a:bodyPr/>
          <a:lstStyle/>
          <a:p>
            <a:endParaRPr lang="ar-IQ"/>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EE8B5EAF-5C87-49D2-B899-37E675CBABA3}" type="slidenum">
              <a:rPr lang="ar-IQ" smtClean="0"/>
              <a:pPr/>
              <a:t>‹#›</a:t>
            </a:fld>
            <a:endParaRPr lang="ar-IQ"/>
          </a:p>
        </p:txBody>
      </p:sp>
    </p:spTree>
    <p:extLst>
      <p:ext uri="{BB962C8B-B14F-4D97-AF65-F5344CB8AC3E}">
        <p14:creationId xmlns:p14="http://schemas.microsoft.com/office/powerpoint/2010/main" val="4454706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E280AA0-F32F-417C-8537-790F8F9A6FD5}" type="datetimeFigureOut">
              <a:rPr lang="ar-IQ" smtClean="0"/>
              <a:pPr/>
              <a:t>03/01/1443</a:t>
            </a:fld>
            <a:endParaRPr lang="ar-IQ"/>
          </a:p>
        </p:txBody>
      </p:sp>
      <p:sp>
        <p:nvSpPr>
          <p:cNvPr id="6" name="Footer Placeholder 5"/>
          <p:cNvSpPr>
            <a:spLocks noGrp="1"/>
          </p:cNvSpPr>
          <p:nvPr>
            <p:ph type="ftr" sz="quarter" idx="11"/>
          </p:nvPr>
        </p:nvSpPr>
        <p:spPr/>
        <p:txBody>
          <a:bodyPr/>
          <a:lstStyle/>
          <a:p>
            <a:endParaRPr lang="ar-IQ"/>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EE8B5EAF-5C87-49D2-B899-37E675CBABA3}" type="slidenum">
              <a:rPr lang="ar-IQ" smtClean="0"/>
              <a:pPr/>
              <a:t>‹#›</a:t>
            </a:fld>
            <a:endParaRPr lang="ar-IQ"/>
          </a:p>
        </p:txBody>
      </p:sp>
    </p:spTree>
    <p:extLst>
      <p:ext uri="{BB962C8B-B14F-4D97-AF65-F5344CB8AC3E}">
        <p14:creationId xmlns:p14="http://schemas.microsoft.com/office/powerpoint/2010/main" val="35733988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E280AA0-F32F-417C-8537-790F8F9A6FD5}" type="datetimeFigureOut">
              <a:rPr lang="ar-IQ" smtClean="0"/>
              <a:pPr/>
              <a:t>03/01/1443</a:t>
            </a:fld>
            <a:endParaRPr lang="ar-IQ"/>
          </a:p>
        </p:txBody>
      </p:sp>
      <p:sp>
        <p:nvSpPr>
          <p:cNvPr id="8" name="Footer Placeholder 7"/>
          <p:cNvSpPr>
            <a:spLocks noGrp="1"/>
          </p:cNvSpPr>
          <p:nvPr>
            <p:ph type="ftr" sz="quarter" idx="11"/>
          </p:nvPr>
        </p:nvSpPr>
        <p:spPr/>
        <p:txBody>
          <a:bodyPr/>
          <a:lstStyle/>
          <a:p>
            <a:endParaRPr lang="ar-IQ"/>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EE8B5EAF-5C87-49D2-B899-37E675CBABA3}" type="slidenum">
              <a:rPr lang="ar-IQ" smtClean="0"/>
              <a:pPr/>
              <a:t>‹#›</a:t>
            </a:fld>
            <a:endParaRPr lang="ar-IQ"/>
          </a:p>
        </p:txBody>
      </p:sp>
    </p:spTree>
    <p:extLst>
      <p:ext uri="{BB962C8B-B14F-4D97-AF65-F5344CB8AC3E}">
        <p14:creationId xmlns:p14="http://schemas.microsoft.com/office/powerpoint/2010/main" val="37153486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E280AA0-F32F-417C-8537-790F8F9A6FD5}" type="datetimeFigureOut">
              <a:rPr lang="ar-IQ" smtClean="0"/>
              <a:pPr/>
              <a:t>03/01/1443</a:t>
            </a:fld>
            <a:endParaRPr lang="ar-IQ"/>
          </a:p>
        </p:txBody>
      </p:sp>
      <p:sp>
        <p:nvSpPr>
          <p:cNvPr id="4" name="Footer Placeholder 3"/>
          <p:cNvSpPr>
            <a:spLocks noGrp="1"/>
          </p:cNvSpPr>
          <p:nvPr>
            <p:ph type="ftr" sz="quarter" idx="11"/>
          </p:nvPr>
        </p:nvSpPr>
        <p:spPr/>
        <p:txBody>
          <a:bodyPr/>
          <a:lstStyle/>
          <a:p>
            <a:endParaRPr lang="ar-IQ"/>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EE8B5EAF-5C87-49D2-B899-37E675CBABA3}" type="slidenum">
              <a:rPr lang="ar-IQ" smtClean="0"/>
              <a:pPr/>
              <a:t>‹#›</a:t>
            </a:fld>
            <a:endParaRPr lang="ar-IQ"/>
          </a:p>
        </p:txBody>
      </p:sp>
    </p:spTree>
    <p:extLst>
      <p:ext uri="{BB962C8B-B14F-4D97-AF65-F5344CB8AC3E}">
        <p14:creationId xmlns:p14="http://schemas.microsoft.com/office/powerpoint/2010/main" val="11995533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E280AA0-F32F-417C-8537-790F8F9A6FD5}" type="datetimeFigureOut">
              <a:rPr lang="ar-IQ" smtClean="0"/>
              <a:pPr/>
              <a:t>03/01/1443</a:t>
            </a:fld>
            <a:endParaRPr lang="ar-IQ"/>
          </a:p>
        </p:txBody>
      </p:sp>
      <p:sp>
        <p:nvSpPr>
          <p:cNvPr id="3" name="Footer Placeholder 2"/>
          <p:cNvSpPr>
            <a:spLocks noGrp="1"/>
          </p:cNvSpPr>
          <p:nvPr>
            <p:ph type="ftr" sz="quarter" idx="11"/>
          </p:nvPr>
        </p:nvSpPr>
        <p:spPr/>
        <p:txBody>
          <a:bodyPr/>
          <a:lstStyle/>
          <a:p>
            <a:endParaRPr lang="ar-IQ"/>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EE8B5EAF-5C87-49D2-B899-37E675CBABA3}" type="slidenum">
              <a:rPr lang="ar-IQ" smtClean="0"/>
              <a:pPr/>
              <a:t>‹#›</a:t>
            </a:fld>
            <a:endParaRPr lang="ar-IQ"/>
          </a:p>
        </p:txBody>
      </p:sp>
    </p:spTree>
    <p:extLst>
      <p:ext uri="{BB962C8B-B14F-4D97-AF65-F5344CB8AC3E}">
        <p14:creationId xmlns:p14="http://schemas.microsoft.com/office/powerpoint/2010/main" val="11897816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AE280AA0-F32F-417C-8537-790F8F9A6FD5}" type="datetimeFigureOut">
              <a:rPr lang="ar-IQ" smtClean="0"/>
              <a:pPr/>
              <a:t>03/01/1443</a:t>
            </a:fld>
            <a:endParaRPr lang="ar-IQ"/>
          </a:p>
        </p:txBody>
      </p:sp>
      <p:sp>
        <p:nvSpPr>
          <p:cNvPr id="6" name="Footer Placeholder 5"/>
          <p:cNvSpPr>
            <a:spLocks noGrp="1"/>
          </p:cNvSpPr>
          <p:nvPr>
            <p:ph type="ftr" sz="quarter" idx="11"/>
          </p:nvPr>
        </p:nvSpPr>
        <p:spPr/>
        <p:txBody>
          <a:bodyPr/>
          <a:lstStyle/>
          <a:p>
            <a:endParaRPr lang="ar-IQ"/>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EE8B5EAF-5C87-49D2-B899-37E675CBABA3}" type="slidenum">
              <a:rPr lang="ar-IQ" smtClean="0"/>
              <a:pPr/>
              <a:t>‹#›</a:t>
            </a:fld>
            <a:endParaRPr lang="ar-IQ"/>
          </a:p>
        </p:txBody>
      </p:sp>
    </p:spTree>
    <p:extLst>
      <p:ext uri="{BB962C8B-B14F-4D97-AF65-F5344CB8AC3E}">
        <p14:creationId xmlns:p14="http://schemas.microsoft.com/office/powerpoint/2010/main" val="11021837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AE280AA0-F32F-417C-8537-790F8F9A6FD5}" type="datetimeFigureOut">
              <a:rPr lang="ar-IQ" smtClean="0"/>
              <a:pPr/>
              <a:t>03/01/1443</a:t>
            </a:fld>
            <a:endParaRPr lang="ar-IQ"/>
          </a:p>
        </p:txBody>
      </p:sp>
      <p:sp>
        <p:nvSpPr>
          <p:cNvPr id="6" name="Footer Placeholder 5"/>
          <p:cNvSpPr>
            <a:spLocks noGrp="1"/>
          </p:cNvSpPr>
          <p:nvPr>
            <p:ph type="ftr" sz="quarter" idx="11"/>
          </p:nvPr>
        </p:nvSpPr>
        <p:spPr/>
        <p:txBody>
          <a:bodyPr/>
          <a:lstStyle/>
          <a:p>
            <a:endParaRPr lang="ar-IQ"/>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EE8B5EAF-5C87-49D2-B899-37E675CBABA3}" type="slidenum">
              <a:rPr lang="ar-IQ" smtClean="0"/>
              <a:pPr/>
              <a:t>‹#›</a:t>
            </a:fld>
            <a:endParaRPr lang="ar-IQ"/>
          </a:p>
        </p:txBody>
      </p:sp>
    </p:spTree>
    <p:extLst>
      <p:ext uri="{BB962C8B-B14F-4D97-AF65-F5344CB8AC3E}">
        <p14:creationId xmlns:p14="http://schemas.microsoft.com/office/powerpoint/2010/main" val="11436297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AE280AA0-F32F-417C-8537-790F8F9A6FD5}" type="datetimeFigureOut">
              <a:rPr lang="ar-IQ" smtClean="0"/>
              <a:pPr/>
              <a:t>03/01/1443</a:t>
            </a:fld>
            <a:endParaRPr lang="ar-IQ"/>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ar-IQ"/>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EE8B5EAF-5C87-49D2-B899-37E675CBABA3}" type="slidenum">
              <a:rPr lang="ar-IQ" smtClean="0"/>
              <a:pPr/>
              <a:t>‹#›</a:t>
            </a:fld>
            <a:endParaRPr lang="ar-IQ"/>
          </a:p>
        </p:txBody>
      </p:sp>
    </p:spTree>
    <p:extLst>
      <p:ext uri="{BB962C8B-B14F-4D97-AF65-F5344CB8AC3E}">
        <p14:creationId xmlns:p14="http://schemas.microsoft.com/office/powerpoint/2010/main" val="384200801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1" eaLnBrk="1" latinLnBrk="0" hangingPunct="1">
        <a:spcBef>
          <a:spcPct val="0"/>
        </a:spcBef>
        <a:buNone/>
        <a:defRPr sz="3600" kern="1200">
          <a:solidFill>
            <a:schemeClr val="tx1">
              <a:lumMod val="85000"/>
              <a:lumOff val="15000"/>
            </a:schemeClr>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342900" algn="r" defTabSz="457200" rtl="1"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r" defTabSz="457200" rtl="1"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r" defTabSz="457200" rtl="1"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489004" y="1474939"/>
            <a:ext cx="8915399" cy="2262781"/>
          </a:xfrm>
        </p:spPr>
        <p:txBody>
          <a:bodyPr/>
          <a:lstStyle/>
          <a:p>
            <a:r>
              <a:rPr lang="ar-IQ" dirty="0">
                <a:latin typeface="Arabic Typesetting" panose="03020402040406030203" pitchFamily="66" charset="-78"/>
                <a:cs typeface="Arabic Typesetting" panose="03020402040406030203" pitchFamily="66" charset="-78"/>
              </a:rPr>
              <a:t>المدخل الى علم النفس العام</a:t>
            </a:r>
          </a:p>
        </p:txBody>
      </p:sp>
      <p:sp>
        <p:nvSpPr>
          <p:cNvPr id="3" name="Subtitle 2"/>
          <p:cNvSpPr>
            <a:spLocks noGrp="1"/>
          </p:cNvSpPr>
          <p:nvPr>
            <p:ph type="subTitle" idx="1"/>
          </p:nvPr>
        </p:nvSpPr>
        <p:spPr>
          <a:xfrm>
            <a:off x="2539109" y="3970868"/>
            <a:ext cx="8915399" cy="1694986"/>
          </a:xfrm>
        </p:spPr>
        <p:txBody>
          <a:bodyPr>
            <a:noAutofit/>
          </a:bodyPr>
          <a:lstStyle/>
          <a:p>
            <a:r>
              <a:rPr lang="ar-IQ" sz="2000" dirty="0">
                <a:latin typeface="Arabic Typesetting" panose="03020402040406030203" pitchFamily="66" charset="-78"/>
                <a:cs typeface="Arabic Typesetting" panose="03020402040406030203" pitchFamily="66" charset="-78"/>
              </a:rPr>
              <a:t>كلية التربية بنات/جامعة البصـــــــــرة</a:t>
            </a:r>
          </a:p>
          <a:p>
            <a:r>
              <a:rPr lang="ar-IQ" sz="2000" dirty="0">
                <a:latin typeface="Arabic Typesetting" panose="03020402040406030203" pitchFamily="66" charset="-78"/>
                <a:cs typeface="Arabic Typesetting" panose="03020402040406030203" pitchFamily="66" charset="-78"/>
              </a:rPr>
              <a:t>قسم العلوم التربوية والنفسية</a:t>
            </a:r>
          </a:p>
          <a:p>
            <a:r>
              <a:rPr lang="ar-IQ" sz="2000" dirty="0">
                <a:latin typeface="Arabic Typesetting" panose="03020402040406030203" pitchFamily="66" charset="-78"/>
                <a:cs typeface="Arabic Typesetting" panose="03020402040406030203" pitchFamily="66" charset="-78"/>
              </a:rPr>
              <a:t>المرحلة الأولى</a:t>
            </a:r>
          </a:p>
          <a:p>
            <a:r>
              <a:rPr lang="ar-IQ" sz="2000" dirty="0">
                <a:latin typeface="Arabic Typesetting" panose="03020402040406030203" pitchFamily="66" charset="-78"/>
                <a:cs typeface="Arabic Typesetting" panose="03020402040406030203" pitchFamily="66" charset="-78"/>
              </a:rPr>
              <a:t>د. رفعت عبدالله جاسم</a:t>
            </a:r>
          </a:p>
        </p:txBody>
      </p:sp>
    </p:spTree>
    <p:extLst>
      <p:ext uri="{BB962C8B-B14F-4D97-AF65-F5344CB8AC3E}">
        <p14:creationId xmlns:p14="http://schemas.microsoft.com/office/powerpoint/2010/main" val="28332507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lgn="r">
              <a:buNone/>
            </a:pPr>
            <a:endParaRPr lang="ar-IQ" dirty="0"/>
          </a:p>
          <a:p>
            <a:pPr marL="0" indent="0" algn="r">
              <a:buNone/>
            </a:pPr>
            <a:endParaRPr lang="ar-IQ" dirty="0"/>
          </a:p>
          <a:p>
            <a:pPr algn="r" rtl="1"/>
            <a:r>
              <a:rPr lang="ar-SA" sz="3600" b="1" dirty="0">
                <a:latin typeface="Arabic Typesetting" panose="03020402040406030203" pitchFamily="66" charset="-78"/>
                <a:cs typeface="Arabic Typesetting" panose="03020402040406030203" pitchFamily="66" charset="-78"/>
              </a:rPr>
              <a:t>أهداف علم النفس</a:t>
            </a:r>
            <a:endParaRPr lang="en-US" sz="3600" dirty="0">
              <a:latin typeface="Arabic Typesetting" panose="03020402040406030203" pitchFamily="66" charset="-78"/>
              <a:cs typeface="Arabic Typesetting" panose="03020402040406030203" pitchFamily="66" charset="-78"/>
            </a:endParaRPr>
          </a:p>
          <a:p>
            <a:pPr marL="0" indent="0" algn="r" rtl="1">
              <a:buNone/>
            </a:pPr>
            <a:r>
              <a:rPr lang="ar-SA" sz="3600" dirty="0">
                <a:latin typeface="Arabic Typesetting" panose="03020402040406030203" pitchFamily="66" charset="-78"/>
                <a:cs typeface="Arabic Typesetting" panose="03020402040406030203" pitchFamily="66" charset="-78"/>
              </a:rPr>
              <a:t>ان أهداف كل العلوم هي واحدة فلا تختلف أهداف علم النفس مثلا عن أهداف الفيزياء أو الكيمياء أو غيرها من العلوم. وهذه الاهداف هي: الفهم، والتفسير، والتنبوء، والسيطرة. </a:t>
            </a:r>
            <a:endParaRPr lang="en-US" sz="3600" dirty="0">
              <a:latin typeface="Arabic Typesetting" panose="03020402040406030203" pitchFamily="66" charset="-78"/>
              <a:cs typeface="Arabic Typesetting" panose="03020402040406030203" pitchFamily="66" charset="-78"/>
            </a:endParaRPr>
          </a:p>
          <a:p>
            <a:pPr marL="0" indent="0" algn="r">
              <a:buNone/>
            </a:pPr>
            <a:endParaRPr lang="ar-IQ" sz="2000" dirty="0"/>
          </a:p>
        </p:txBody>
      </p:sp>
    </p:spTree>
    <p:extLst>
      <p:ext uri="{BB962C8B-B14F-4D97-AF65-F5344CB8AC3E}">
        <p14:creationId xmlns:p14="http://schemas.microsoft.com/office/powerpoint/2010/main" val="660523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lgn="r">
              <a:buNone/>
            </a:pPr>
            <a:endParaRPr lang="ar-IQ" dirty="0"/>
          </a:p>
          <a:p>
            <a:pPr marL="0" indent="0" algn="r">
              <a:buNone/>
            </a:pPr>
            <a:r>
              <a:rPr lang="ar-SA" sz="3600">
                <a:latin typeface="Arabic Typesetting" panose="03020402040406030203" pitchFamily="66" charset="-78"/>
                <a:cs typeface="Arabic Typesetting" panose="03020402040406030203" pitchFamily="66" charset="-78"/>
              </a:rPr>
              <a:t>وفيما </a:t>
            </a:r>
            <a:r>
              <a:rPr lang="ar-SA" sz="3600" dirty="0">
                <a:latin typeface="Arabic Typesetting" panose="03020402040406030203" pitchFamily="66" charset="-78"/>
                <a:cs typeface="Arabic Typesetting" panose="03020402040406030203" pitchFamily="66" charset="-78"/>
              </a:rPr>
              <a:t>يتعلق بعلم النفس فانه يهتم اولا (بفهم) الظاهرة النفسية موضوع الدراسة. واذا استطاع تحقيق هذا الهدف فسوف يكون بامكانه وبشكل آلي (تفسير) الظاهرة النفسية موضوع الدراسة. عندما يكون بامكان عالم النفس (فهم) و(تفسير) الظاهرة النفسية فان</a:t>
            </a:r>
            <a:r>
              <a:rPr lang="ar-IQ" sz="3600" dirty="0">
                <a:latin typeface="Arabic Typesetting" panose="03020402040406030203" pitchFamily="66" charset="-78"/>
                <a:cs typeface="Arabic Typesetting" panose="03020402040406030203" pitchFamily="66" charset="-78"/>
              </a:rPr>
              <a:t>ه</a:t>
            </a:r>
            <a:r>
              <a:rPr lang="ar-SA" sz="3600" dirty="0">
                <a:latin typeface="Arabic Typesetting" panose="03020402040406030203" pitchFamily="66" charset="-78"/>
                <a:cs typeface="Arabic Typesetting" panose="03020402040406030203" pitchFamily="66" charset="-78"/>
              </a:rPr>
              <a:t> سوف يكون قادرا على (التنبوء) بها. واخيرا سيكون بمقدور عالم النفس (السيطرة) على الظاهرة موضوع الدراسة. </a:t>
            </a:r>
            <a:endParaRPr lang="ar-IQ" sz="3600" dirty="0">
              <a:latin typeface="Arabic Typesetting" panose="03020402040406030203" pitchFamily="66" charset="-78"/>
              <a:cs typeface="Arabic Typesetting" panose="03020402040406030203" pitchFamily="66" charset="-78"/>
            </a:endParaRPr>
          </a:p>
        </p:txBody>
      </p:sp>
    </p:spTree>
    <p:extLst>
      <p:ext uri="{BB962C8B-B14F-4D97-AF65-F5344CB8AC3E}">
        <p14:creationId xmlns:p14="http://schemas.microsoft.com/office/powerpoint/2010/main" val="21471389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lgn="r">
              <a:buNone/>
            </a:pPr>
            <a:endParaRPr lang="ar-IQ" dirty="0"/>
          </a:p>
          <a:p>
            <a:pPr algn="r" rtl="1"/>
            <a:r>
              <a:rPr lang="ar-IQ" sz="2000" b="1" dirty="0"/>
              <a:t>ما هو علم النفس</a:t>
            </a:r>
            <a:endParaRPr lang="en-US" sz="2000" dirty="0"/>
          </a:p>
          <a:p>
            <a:pPr marL="0" indent="0" algn="r" rtl="1">
              <a:buNone/>
            </a:pPr>
            <a:r>
              <a:rPr lang="ar-IQ" sz="2000" dirty="0"/>
              <a:t> أحد أكثر الأسئلة شيوعا والتي يطرحها الطلبة الدارسين الجدد لعلم النفس و حتى من غير الدارسين، "ما هو علم النفس؟" </a:t>
            </a:r>
          </a:p>
          <a:p>
            <a:pPr marL="0" indent="0" algn="r" rtl="1">
              <a:buNone/>
            </a:pPr>
            <a:r>
              <a:rPr lang="ar-IQ" sz="2000" dirty="0"/>
              <a:t>ولقد ساهمت وسائل الأعلام وكلام غير المتخصصين من عامة الناس بل، وحتى ممن يحمل تأهيلا علميا عاليا في الاختصاصات الأخرى في تكوين صورة مشوهة وغير دقيقة عن علم النفس. </a:t>
            </a:r>
          </a:p>
        </p:txBody>
      </p:sp>
    </p:spTree>
    <p:extLst>
      <p:ext uri="{BB962C8B-B14F-4D97-AF65-F5344CB8AC3E}">
        <p14:creationId xmlns:p14="http://schemas.microsoft.com/office/powerpoint/2010/main" val="14382897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endParaRPr lang="ar-IQ" dirty="0"/>
          </a:p>
          <a:p>
            <a:pPr marL="0" indent="0">
              <a:buNone/>
            </a:pPr>
            <a:endParaRPr lang="ar-IQ" dirty="0"/>
          </a:p>
          <a:p>
            <a:r>
              <a:rPr lang="ar-IQ" sz="2000" dirty="0"/>
              <a:t>البعض يعتقد ان علم النفس يقتصر على قضايا الأمراض النفسية والعقلية! والحقيقة ان هذا هو مجرد أحد الميادين التي يهتم بها علم النفس، ولكن هناك ميادين آخرى كثيرة.</a:t>
            </a:r>
          </a:p>
          <a:p>
            <a:r>
              <a:rPr lang="ar-IQ" sz="2000" dirty="0"/>
              <a:t>البعض الآخر يعتقد ان دراسة علم النفس تجعل الانسان قادراً على فهم نفسه والآخرين كذلك! وربما هذه القضية هي مجرد جزء من الحقيقة، اما الحقيقة كلها فانه لايمكن لأحد ان يدعي فهمه الكامل لخفايا النفس الإنسانية.</a:t>
            </a:r>
          </a:p>
        </p:txBody>
      </p:sp>
    </p:spTree>
    <p:extLst>
      <p:ext uri="{BB962C8B-B14F-4D97-AF65-F5344CB8AC3E}">
        <p14:creationId xmlns:p14="http://schemas.microsoft.com/office/powerpoint/2010/main" val="31385232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lgn="r">
              <a:buNone/>
            </a:pPr>
            <a:endParaRPr lang="en-US" dirty="0"/>
          </a:p>
          <a:p>
            <a:pPr marL="0" indent="0" algn="r">
              <a:buNone/>
            </a:pPr>
            <a:endParaRPr lang="ar-IQ" dirty="0"/>
          </a:p>
          <a:p>
            <a:pPr marL="0" indent="0" algn="r">
              <a:buNone/>
            </a:pPr>
            <a:r>
              <a:rPr lang="ar-IQ" sz="2000" dirty="0"/>
              <a:t>ان علم النفس المعاصر يهتم بمدى واسع من الموضوعات. فهو يبحث في سلوك الإنسان، والعمليات العقلية، والحياة النفسية الداخلية بدءا من المستوى العصبي حتى المستوى الحضاري. كما يهتم علماء النفس بدراسة القضايا الإنسانية التي تبدأ قبل الولادة وتستمر هذه القضايا حتى الوفاة</a:t>
            </a:r>
            <a:r>
              <a:rPr lang="ar-IQ" sz="2000" b="1" dirty="0"/>
              <a:t>.</a:t>
            </a:r>
            <a:endParaRPr lang="en-US" sz="2000" dirty="0"/>
          </a:p>
          <a:p>
            <a:pPr marL="0" indent="0" algn="r">
              <a:buNone/>
            </a:pPr>
            <a:endParaRPr lang="ar-IQ" dirty="0"/>
          </a:p>
        </p:txBody>
      </p:sp>
    </p:spTree>
    <p:extLst>
      <p:ext uri="{BB962C8B-B14F-4D97-AF65-F5344CB8AC3E}">
        <p14:creationId xmlns:p14="http://schemas.microsoft.com/office/powerpoint/2010/main" val="18620764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lgn="r">
              <a:buNone/>
            </a:pPr>
            <a:endParaRPr lang="en-US" dirty="0"/>
          </a:p>
          <a:p>
            <a:pPr algn="just" rtl="1"/>
            <a:r>
              <a:rPr lang="ar-IQ" sz="3600" b="1" dirty="0">
                <a:latin typeface="Arabic Typesetting" panose="03020402040406030203" pitchFamily="66" charset="-78"/>
                <a:cs typeface="Arabic Typesetting" panose="03020402040406030203" pitchFamily="66" charset="-78"/>
              </a:rPr>
              <a:t>تعريف علم النفس</a:t>
            </a:r>
            <a:endParaRPr lang="en-US" sz="3600" dirty="0">
              <a:latin typeface="Arabic Typesetting" panose="03020402040406030203" pitchFamily="66" charset="-78"/>
              <a:cs typeface="Arabic Typesetting" panose="03020402040406030203" pitchFamily="66" charset="-78"/>
            </a:endParaRPr>
          </a:p>
          <a:p>
            <a:pPr marL="0" indent="0" algn="just" rtl="1">
              <a:buNone/>
            </a:pPr>
            <a:r>
              <a:rPr lang="ar-SA" sz="3600" dirty="0">
                <a:latin typeface="Arabic Typesetting" panose="03020402040406030203" pitchFamily="66" charset="-78"/>
                <a:cs typeface="Arabic Typesetting" panose="03020402040406030203" pitchFamily="66" charset="-78"/>
              </a:rPr>
              <a:t>علم النفس هو ميدان نظري وتطبيقي، يتضمن الجانب النظري منه دراسة عقل الإنسان  </a:t>
            </a:r>
            <a:r>
              <a:rPr lang="en-US" sz="3600" dirty="0">
                <a:latin typeface="Arabic Typesetting" panose="03020402040406030203" pitchFamily="66" charset="-78"/>
                <a:cs typeface="Arabic Typesetting" panose="03020402040406030203" pitchFamily="66" charset="-78"/>
              </a:rPr>
              <a:t>mind</a:t>
            </a:r>
            <a:r>
              <a:rPr lang="ar-SA" sz="3600" dirty="0">
                <a:latin typeface="Arabic Typesetting" panose="03020402040406030203" pitchFamily="66" charset="-78"/>
                <a:cs typeface="Arabic Typesetting" panose="03020402040406030203" pitchFamily="66" charset="-78"/>
              </a:rPr>
              <a:t>، ودماغه </a:t>
            </a:r>
            <a:r>
              <a:rPr lang="en-US" sz="3600" dirty="0">
                <a:latin typeface="Arabic Typesetting" panose="03020402040406030203" pitchFamily="66" charset="-78"/>
                <a:cs typeface="Arabic Typesetting" panose="03020402040406030203" pitchFamily="66" charset="-78"/>
              </a:rPr>
              <a:t>brain</a:t>
            </a:r>
            <a:r>
              <a:rPr lang="ar-IQ" sz="3600" dirty="0">
                <a:latin typeface="Arabic Typesetting" panose="03020402040406030203" pitchFamily="66" charset="-78"/>
                <a:cs typeface="Arabic Typesetting" panose="03020402040406030203" pitchFamily="66" charset="-78"/>
              </a:rPr>
              <a:t>، وسلوكه </a:t>
            </a:r>
            <a:r>
              <a:rPr lang="en-US" sz="3600" dirty="0">
                <a:latin typeface="Arabic Typesetting" panose="03020402040406030203" pitchFamily="66" charset="-78"/>
                <a:cs typeface="Arabic Typesetting" panose="03020402040406030203" pitchFamily="66" charset="-78"/>
              </a:rPr>
              <a:t>behavior</a:t>
            </a:r>
            <a:r>
              <a:rPr lang="ar-IQ" sz="3600" dirty="0">
                <a:latin typeface="Arabic Typesetting" panose="03020402040406030203" pitchFamily="66" charset="-78"/>
                <a:cs typeface="Arabic Typesetting" panose="03020402040406030203" pitchFamily="66" charset="-78"/>
              </a:rPr>
              <a:t>. وجوانب حيا</a:t>
            </a:r>
            <a:r>
              <a:rPr lang="ar-SA" sz="3600" dirty="0">
                <a:latin typeface="Arabic Typesetting" panose="03020402040406030203" pitchFamily="66" charset="-78"/>
                <a:cs typeface="Arabic Typesetting" panose="03020402040406030203" pitchFamily="66" charset="-78"/>
              </a:rPr>
              <a:t>ته</a:t>
            </a:r>
            <a:r>
              <a:rPr lang="ar-IQ" sz="3600" dirty="0">
                <a:latin typeface="Arabic Typesetting" panose="03020402040406030203" pitchFamily="66" charset="-78"/>
                <a:cs typeface="Arabic Typesetting" panose="03020402040406030203" pitchFamily="66" charset="-78"/>
              </a:rPr>
              <a:t> الداخلية المختلفة من انفعالات، واتجاهات وقيم وغير ذلك. </a:t>
            </a:r>
          </a:p>
        </p:txBody>
      </p:sp>
    </p:spTree>
    <p:extLst>
      <p:ext uri="{BB962C8B-B14F-4D97-AF65-F5344CB8AC3E}">
        <p14:creationId xmlns:p14="http://schemas.microsoft.com/office/powerpoint/2010/main" val="17057057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lgn="r">
              <a:buNone/>
            </a:pPr>
            <a:endParaRPr lang="ar-IQ" dirty="0"/>
          </a:p>
          <a:p>
            <a:pPr marL="0" indent="0" algn="r">
              <a:buNone/>
            </a:pPr>
            <a:endParaRPr lang="ar-IQ" dirty="0"/>
          </a:p>
          <a:p>
            <a:pPr marL="0" indent="0" algn="just" rtl="1">
              <a:buNone/>
            </a:pPr>
            <a:r>
              <a:rPr lang="ar-IQ" sz="3600" dirty="0">
                <a:latin typeface="Arabic Typesetting" panose="03020402040406030203" pitchFamily="66" charset="-78"/>
                <a:cs typeface="Arabic Typesetting" panose="03020402040406030203" pitchFamily="66" charset="-78"/>
              </a:rPr>
              <a:t>اما الجانب التطبيقي فانه يركز على استخدام المبادئ النفسية المختلفة لحل مشاكل الحياة اليومية، والصحة النفسية والعقلية، وتعزيز الأداء </a:t>
            </a:r>
            <a:r>
              <a:rPr lang="en-US" sz="3600" dirty="0">
                <a:latin typeface="Arabic Typesetting" panose="03020402040406030203" pitchFamily="66" charset="-78"/>
                <a:cs typeface="Arabic Typesetting" panose="03020402040406030203" pitchFamily="66" charset="-78"/>
              </a:rPr>
              <a:t>performance enhancement</a:t>
            </a:r>
            <a:r>
              <a:rPr lang="ar-SA" sz="3600" dirty="0">
                <a:latin typeface="Arabic Typesetting" panose="03020402040406030203" pitchFamily="66" charset="-78"/>
                <a:cs typeface="Arabic Typesetting" panose="03020402040406030203" pitchFamily="66" charset="-78"/>
              </a:rPr>
              <a:t>، ومساعدة الذات </a:t>
            </a:r>
            <a:r>
              <a:rPr lang="en-US" sz="3600" dirty="0">
                <a:latin typeface="Arabic Typesetting" panose="03020402040406030203" pitchFamily="66" charset="-78"/>
                <a:cs typeface="Arabic Typesetting" panose="03020402040406030203" pitchFamily="66" charset="-78"/>
              </a:rPr>
              <a:t>self-help</a:t>
            </a:r>
            <a:r>
              <a:rPr lang="ar-IQ" sz="3600" dirty="0">
                <a:latin typeface="Arabic Typesetting" panose="03020402040406030203" pitchFamily="66" charset="-78"/>
                <a:cs typeface="Arabic Typesetting" panose="03020402040406030203" pitchFamily="66" charset="-78"/>
              </a:rPr>
              <a:t>، والبيئة والإنسان </a:t>
            </a:r>
            <a:r>
              <a:rPr lang="en-US" sz="3600" dirty="0">
                <a:latin typeface="Arabic Typesetting" panose="03020402040406030203" pitchFamily="66" charset="-78"/>
                <a:cs typeface="Arabic Typesetting" panose="03020402040406030203" pitchFamily="66" charset="-78"/>
              </a:rPr>
              <a:t>ergonomics</a:t>
            </a:r>
            <a:r>
              <a:rPr lang="ar-IQ" sz="3600" dirty="0">
                <a:latin typeface="Arabic Typesetting" panose="03020402040406030203" pitchFamily="66" charset="-78"/>
                <a:cs typeface="Arabic Typesetting" panose="03020402040406030203" pitchFamily="66" charset="-78"/>
              </a:rPr>
              <a:t>. </a:t>
            </a:r>
            <a:endParaRPr lang="en-US" sz="3600" dirty="0">
              <a:latin typeface="Arabic Typesetting" panose="03020402040406030203" pitchFamily="66" charset="-78"/>
              <a:cs typeface="Arabic Typesetting" panose="03020402040406030203" pitchFamily="66" charset="-78"/>
            </a:endParaRPr>
          </a:p>
          <a:p>
            <a:pPr marL="0" indent="0" algn="r">
              <a:buNone/>
            </a:pPr>
            <a:endParaRPr lang="ar-IQ" dirty="0"/>
          </a:p>
        </p:txBody>
      </p:sp>
    </p:spTree>
    <p:extLst>
      <p:ext uri="{BB962C8B-B14F-4D97-AF65-F5344CB8AC3E}">
        <p14:creationId xmlns:p14="http://schemas.microsoft.com/office/powerpoint/2010/main" val="34891681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r" rtl="1"/>
            <a:r>
              <a:rPr lang="ar-IQ" sz="3600" b="1" dirty="0">
                <a:latin typeface="Arabic Typesetting" panose="03020402040406030203" pitchFamily="66" charset="-78"/>
                <a:cs typeface="Arabic Typesetting" panose="03020402040406030203" pitchFamily="66" charset="-78"/>
              </a:rPr>
              <a:t>علاقة علم النفس بالعلوم الأخرى القريبة</a:t>
            </a:r>
            <a:endParaRPr lang="en-US" sz="3600" dirty="0">
              <a:latin typeface="Arabic Typesetting" panose="03020402040406030203" pitchFamily="66" charset="-78"/>
              <a:cs typeface="Arabic Typesetting" panose="03020402040406030203" pitchFamily="66" charset="-78"/>
            </a:endParaRPr>
          </a:p>
          <a:p>
            <a:pPr marL="0" indent="0" algn="just" rtl="1">
              <a:buNone/>
            </a:pPr>
            <a:r>
              <a:rPr lang="ar-IQ" sz="3600" dirty="0">
                <a:latin typeface="Arabic Typesetting" panose="03020402040406030203" pitchFamily="66" charset="-78"/>
                <a:cs typeface="Arabic Typesetting" panose="03020402040406030203" pitchFamily="66" charset="-78"/>
              </a:rPr>
              <a:t>يختلف علم النفس عن علم الإنسان </a:t>
            </a:r>
            <a:r>
              <a:rPr lang="en-US" sz="3600" dirty="0">
                <a:latin typeface="Arabic Typesetting" panose="03020402040406030203" pitchFamily="66" charset="-78"/>
                <a:cs typeface="Arabic Typesetting" panose="03020402040406030203" pitchFamily="66" charset="-78"/>
              </a:rPr>
              <a:t>Anthropology</a:t>
            </a:r>
            <a:r>
              <a:rPr lang="ar-IQ" sz="3600" dirty="0">
                <a:latin typeface="Arabic Typesetting" panose="03020402040406030203" pitchFamily="66" charset="-78"/>
                <a:cs typeface="Arabic Typesetting" panose="03020402040406030203" pitchFamily="66" charset="-78"/>
              </a:rPr>
              <a:t>، والاقتصاد، وعلم السياسة، وعلم الاجتماع، بينما تستند العلوم المذكورة وبشكل كبير على الدراسات الميدانية ومناهج البحث التاريخية لاستخراج تعميمات وصفية تتعلق بظواهر هي خارج الإنسان وذاته، بينما في علم النفس فإن الباحث والمبحوث هما نفس الشئ وذلك في بحثه عن تفسيرات عامة عن وظائف العقل </a:t>
            </a:r>
            <a:r>
              <a:rPr lang="en-US" sz="3600" dirty="0">
                <a:latin typeface="Arabic Typesetting" panose="03020402040406030203" pitchFamily="66" charset="-78"/>
                <a:cs typeface="Arabic Typesetting" panose="03020402040406030203" pitchFamily="66" charset="-78"/>
              </a:rPr>
              <a:t>mental function</a:t>
            </a:r>
            <a:r>
              <a:rPr lang="ar-IQ" sz="3600" dirty="0">
                <a:latin typeface="Arabic Typesetting" panose="03020402040406030203" pitchFamily="66" charset="-78"/>
                <a:cs typeface="Arabic Typesetting" panose="03020402040406030203" pitchFamily="66" charset="-78"/>
              </a:rPr>
              <a:t>، والسلوك الإنساني.</a:t>
            </a:r>
          </a:p>
        </p:txBody>
      </p:sp>
    </p:spTree>
    <p:extLst>
      <p:ext uri="{BB962C8B-B14F-4D97-AF65-F5344CB8AC3E}">
        <p14:creationId xmlns:p14="http://schemas.microsoft.com/office/powerpoint/2010/main" val="36971828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lgn="r">
              <a:buNone/>
            </a:pPr>
            <a:endParaRPr lang="ar-IQ" dirty="0"/>
          </a:p>
          <a:p>
            <a:pPr marL="0" indent="0" algn="r">
              <a:buNone/>
            </a:pPr>
            <a:endParaRPr lang="ar-IQ" dirty="0"/>
          </a:p>
          <a:p>
            <a:pPr marL="0" indent="0" algn="r" rtl="1">
              <a:buNone/>
            </a:pPr>
            <a:r>
              <a:rPr lang="ar-IQ" sz="3600" dirty="0">
                <a:latin typeface="Arabic Typesetting" panose="03020402040406030203" pitchFamily="66" charset="-78"/>
                <a:cs typeface="Arabic Typesetting" panose="03020402040406030203" pitchFamily="66" charset="-78"/>
              </a:rPr>
              <a:t>ولكن في الجانب التطبيقي العملي فان هناك العديد من المنافع المتبادلة </a:t>
            </a:r>
            <a:r>
              <a:rPr lang="en-US" sz="3600" dirty="0">
                <a:latin typeface="Arabic Typesetting" panose="03020402040406030203" pitchFamily="66" charset="-78"/>
                <a:cs typeface="Arabic Typesetting" panose="03020402040406030203" pitchFamily="66" charset="-78"/>
              </a:rPr>
              <a:t>cross-fertilization</a:t>
            </a:r>
            <a:r>
              <a:rPr lang="ar-IQ" sz="3600" dirty="0">
                <a:latin typeface="Arabic Typesetting" panose="03020402040406030203" pitchFamily="66" charset="-78"/>
                <a:cs typeface="Arabic Typesetting" panose="03020402040406030203" pitchFamily="66" charset="-78"/>
              </a:rPr>
              <a:t> التي يمكن ان تأخذ مكانها بين كل هذه الميادين العلمية. </a:t>
            </a:r>
            <a:endParaRPr lang="en-US" sz="3600" dirty="0">
              <a:latin typeface="Arabic Typesetting" panose="03020402040406030203" pitchFamily="66" charset="-78"/>
              <a:cs typeface="Arabic Typesetting" panose="03020402040406030203" pitchFamily="66" charset="-78"/>
            </a:endParaRPr>
          </a:p>
          <a:p>
            <a:pPr marL="0" indent="0" algn="r">
              <a:buNone/>
            </a:pPr>
            <a:endParaRPr lang="ar-IQ" dirty="0"/>
          </a:p>
        </p:txBody>
      </p:sp>
    </p:spTree>
    <p:extLst>
      <p:ext uri="{BB962C8B-B14F-4D97-AF65-F5344CB8AC3E}">
        <p14:creationId xmlns:p14="http://schemas.microsoft.com/office/powerpoint/2010/main" val="34096201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89212" y="1540933"/>
            <a:ext cx="8915400" cy="4370289"/>
          </a:xfrm>
        </p:spPr>
        <p:txBody>
          <a:bodyPr>
            <a:noAutofit/>
          </a:bodyPr>
          <a:lstStyle/>
          <a:p>
            <a:pPr marL="0" indent="0" algn="just" rtl="1">
              <a:buNone/>
            </a:pPr>
            <a:r>
              <a:rPr lang="ar-IQ" sz="3200" dirty="0">
                <a:latin typeface="Arabic Typesetting" panose="03020402040406030203" pitchFamily="66" charset="-78"/>
                <a:cs typeface="Arabic Typesetting" panose="03020402040406030203" pitchFamily="66" charset="-78"/>
              </a:rPr>
              <a:t>على سبيل المثال، يختلف علم النفس عن علم الاحياء </a:t>
            </a:r>
            <a:r>
              <a:rPr lang="en-US" sz="3200" dirty="0">
                <a:latin typeface="Arabic Typesetting" panose="03020402040406030203" pitchFamily="66" charset="-78"/>
                <a:cs typeface="Arabic Typesetting" panose="03020402040406030203" pitchFamily="66" charset="-78"/>
              </a:rPr>
              <a:t>biology</a:t>
            </a:r>
            <a:r>
              <a:rPr lang="ar-IQ" sz="3200" dirty="0">
                <a:latin typeface="Arabic Typesetting" panose="03020402040406030203" pitchFamily="66" charset="-78"/>
                <a:cs typeface="Arabic Typesetting" panose="03020402040406030203" pitchFamily="66" charset="-78"/>
              </a:rPr>
              <a:t> وعلم الأعصاب</a:t>
            </a:r>
            <a:r>
              <a:rPr lang="en-US" sz="3200" dirty="0">
                <a:latin typeface="Arabic Typesetting" panose="03020402040406030203" pitchFamily="66" charset="-78"/>
                <a:cs typeface="Arabic Typesetting" panose="03020402040406030203" pitchFamily="66" charset="-78"/>
              </a:rPr>
              <a:t>neuroscience   </a:t>
            </a:r>
            <a:r>
              <a:rPr lang="ar-IQ" sz="3200" dirty="0">
                <a:latin typeface="Arabic Typesetting" panose="03020402040406030203" pitchFamily="66" charset="-78"/>
                <a:cs typeface="Arabic Typesetting" panose="03020402040406030203" pitchFamily="66" charset="-78"/>
              </a:rPr>
              <a:t> من حيث ان اهتمام الأول منصب على التفاعل بين وظائف العقل والسلوك، وبعمليات النظام ككل، وليس فقط بالعمليات الإحيائية ( البيولوجية) أو العصبية بحد ذاتها فقط، لكننا نعلم أيضاً ان احد فروع علم النفس والمسمى بعلم النفس العصبي </a:t>
            </a:r>
            <a:r>
              <a:rPr lang="en-US" sz="3200" dirty="0">
                <a:latin typeface="Arabic Typesetting" panose="03020402040406030203" pitchFamily="66" charset="-78"/>
                <a:cs typeface="Arabic Typesetting" panose="03020402040406030203" pitchFamily="66" charset="-78"/>
              </a:rPr>
              <a:t>neuropsychology</a:t>
            </a:r>
            <a:r>
              <a:rPr lang="ar-SA" sz="3200" dirty="0">
                <a:latin typeface="Arabic Typesetting" panose="03020402040406030203" pitchFamily="66" charset="-78"/>
                <a:cs typeface="Arabic Typesetting" panose="03020402040406030203" pitchFamily="66" charset="-78"/>
              </a:rPr>
              <a:t> </a:t>
            </a:r>
            <a:r>
              <a:rPr lang="ar-IQ" sz="3200" dirty="0">
                <a:latin typeface="Arabic Typesetting" panose="03020402040406030203" pitchFamily="66" charset="-78"/>
                <a:cs typeface="Arabic Typesetting" panose="03020402040406030203" pitchFamily="66" charset="-78"/>
              </a:rPr>
              <a:t>يهتم بكيفية ارتباط إدراك الشخص، وسلوكه بالدماغ وبقية الجهاز العصبي. وغالبًا يركز الباحثون هنا على كيفية تأثير إصابات أو أمراض الدماغ على الوظائف الإدراكية والسلوكية.</a:t>
            </a:r>
          </a:p>
          <a:p>
            <a:pPr marL="0" indent="0" algn="just">
              <a:buNone/>
            </a:pPr>
            <a:r>
              <a:rPr lang="ar-IQ" sz="3200" dirty="0">
                <a:latin typeface="Arabic Typesetting" panose="03020402040406030203" pitchFamily="66" charset="-78"/>
                <a:cs typeface="Arabic Typesetting" panose="03020402040406030203" pitchFamily="66" charset="-78"/>
              </a:rPr>
              <a:t>وعلم النفس العصبي المعرفي </a:t>
            </a:r>
            <a:r>
              <a:rPr lang="en-US" sz="3200" dirty="0">
                <a:latin typeface="Arabic Typesetting" panose="03020402040406030203" pitchFamily="66" charset="-78"/>
                <a:cs typeface="Arabic Typesetting" panose="03020402040406030203" pitchFamily="66" charset="-78"/>
              </a:rPr>
              <a:t>Cognitive neuropsychology</a:t>
            </a:r>
            <a:r>
              <a:rPr lang="ar-IQ" sz="3200" dirty="0">
                <a:latin typeface="Arabic Typesetting" panose="03020402040406030203" pitchFamily="66" charset="-78"/>
                <a:cs typeface="Arabic Typesetting" panose="03020402040406030203" pitchFamily="66" charset="-78"/>
              </a:rPr>
              <a:t> هو فرع من فروع علم النفس المعرفي يهدف إلى فهم كيفية ارتباط بنية ووظيفة الدماغ بالعمليات النفسية والمعرفية للإنسان.</a:t>
            </a:r>
          </a:p>
        </p:txBody>
      </p:sp>
    </p:spTree>
    <p:extLst>
      <p:ext uri="{BB962C8B-B14F-4D97-AF65-F5344CB8AC3E}">
        <p14:creationId xmlns:p14="http://schemas.microsoft.com/office/powerpoint/2010/main" val="2555341131"/>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570</TotalTime>
  <Words>579</Words>
  <Application>Microsoft Office PowerPoint</Application>
  <PresentationFormat>Widescreen</PresentationFormat>
  <Paragraphs>35</Paragraphs>
  <Slides>11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Arabic Typesetting</vt:lpstr>
      <vt:lpstr>Arial</vt:lpstr>
      <vt:lpstr>Century Gothic</vt:lpstr>
      <vt:lpstr>Tahoma</vt:lpstr>
      <vt:lpstr>Wingdings 3</vt:lpstr>
      <vt:lpstr>Wisp</vt:lpstr>
      <vt:lpstr>المدخل الى علم النفس العام</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المدخل الى علم النفس العام</dc:title>
  <dc:creator>Rifaat Jasseem</dc:creator>
  <cp:lastModifiedBy>Rifaat Jasseem</cp:lastModifiedBy>
  <cp:revision>14</cp:revision>
  <dcterms:created xsi:type="dcterms:W3CDTF">2020-04-04T02:52:24Z</dcterms:created>
  <dcterms:modified xsi:type="dcterms:W3CDTF">2021-08-11T08:43:12Z</dcterms:modified>
</cp:coreProperties>
</file>